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9" r:id="rId1"/>
  </p:sldMasterIdLst>
  <p:sldIdLst>
    <p:sldId id="256" r:id="rId2"/>
    <p:sldId id="260" r:id="rId3"/>
    <p:sldId id="257" r:id="rId4"/>
    <p:sldId id="262" r:id="rId5"/>
    <p:sldId id="258" r:id="rId6"/>
    <p:sldId id="269" r:id="rId7"/>
    <p:sldId id="270" r:id="rId8"/>
    <p:sldId id="271" r:id="rId9"/>
    <p:sldId id="259" r:id="rId10"/>
    <p:sldId id="263" r:id="rId11"/>
    <p:sldId id="264" r:id="rId12"/>
    <p:sldId id="261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3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1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28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7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0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8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4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A5F3E88-2D66-4D17-B0FA-EA13CB20B2F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27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9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4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2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0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6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68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46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iyerasmus.wordpres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nglu.ql.lt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letsclick.aq.pl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hyperlink" Target="http://letsclick.aq.pl/index.php?data=6" TargetMode="External"/><Relationship Id="rId4" Type="http://schemas.openxmlformats.org/officeDocument/2006/relationships/hyperlink" Target="http://letsclick.aq.pl/index.php?data=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-540913" y="2733709"/>
            <a:ext cx="9517488" cy="1373070"/>
          </a:xfrm>
        </p:spPr>
        <p:txBody>
          <a:bodyPr/>
          <a:lstStyle/>
          <a:p>
            <a:r>
              <a:rPr lang="lt-LT" sz="4800" dirty="0" smtClean="0"/>
              <a:t>Rokiškio Juozo Tumo-Vaižganto  gimnazija, „Romuvos“ padalinys</a:t>
            </a:r>
            <a:endParaRPr lang="lt-LT" sz="4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62100" y="4430332"/>
            <a:ext cx="9070848" cy="708931"/>
          </a:xfrm>
        </p:spPr>
        <p:txBody>
          <a:bodyPr>
            <a:normAutofit/>
          </a:bodyPr>
          <a:lstStyle/>
          <a:p>
            <a:r>
              <a:rPr lang="lt-LT" sz="3200" dirty="0" smtClean="0"/>
              <a:t>Tarptautiniai projektai 2011-2017</a:t>
            </a:r>
            <a:endParaRPr lang="lt-LT" sz="32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82" y="496920"/>
            <a:ext cx="1874524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662" y="753228"/>
            <a:ext cx="8078520" cy="1080938"/>
          </a:xfrm>
        </p:spPr>
        <p:txBody>
          <a:bodyPr/>
          <a:lstStyle/>
          <a:p>
            <a:r>
              <a:rPr lang="en-US" dirty="0" err="1" smtClean="0"/>
              <a:t>Projekto</a:t>
            </a:r>
            <a:r>
              <a:rPr lang="en-US" dirty="0" smtClean="0"/>
              <a:t> </a:t>
            </a:r>
            <a:r>
              <a:rPr lang="lt-LT" dirty="0" smtClean="0"/>
              <a:t>pagrindiniai </a:t>
            </a:r>
            <a:r>
              <a:rPr lang="en-US" dirty="0" err="1" smtClean="0"/>
              <a:t>tikslai</a:t>
            </a:r>
            <a:r>
              <a:rPr lang="en-US" dirty="0" smtClean="0"/>
              <a:t>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6728665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Ugdyti</a:t>
            </a:r>
            <a:r>
              <a:rPr lang="en-US" dirty="0" smtClean="0"/>
              <a:t> </a:t>
            </a:r>
            <a:r>
              <a:rPr lang="lt-LT" dirty="0" smtClean="0"/>
              <a:t>jaunų žmonių</a:t>
            </a:r>
            <a:r>
              <a:rPr lang="en-US" dirty="0" smtClean="0"/>
              <a:t> </a:t>
            </a:r>
            <a:r>
              <a:rPr lang="en-US" dirty="0" err="1" smtClean="0"/>
              <a:t>verslumo</a:t>
            </a:r>
            <a:r>
              <a:rPr lang="en-US" dirty="0" smtClean="0"/>
              <a:t> </a:t>
            </a:r>
            <a:r>
              <a:rPr lang="lt-LT" dirty="0" smtClean="0"/>
              <a:t>įgūdžius pasitelkiant Europos šalių senuosius amatus;</a:t>
            </a:r>
          </a:p>
          <a:p>
            <a:r>
              <a:rPr lang="lt-LT" dirty="0" smtClean="0"/>
              <a:t>Skatinti kūrybiškumą ir keisti vartotojišką požiūrį;</a:t>
            </a:r>
          </a:p>
          <a:p>
            <a:r>
              <a:rPr lang="lt-LT" dirty="0" smtClean="0"/>
              <a:t>Didinti bendradarbiavimą ir </a:t>
            </a:r>
            <a:r>
              <a:rPr lang="lt-LT" b="1" i="1" u="sng" dirty="0" smtClean="0"/>
              <a:t>gyvą bendravimą</a:t>
            </a:r>
            <a:r>
              <a:rPr lang="lt-LT" b="1" i="1" dirty="0" smtClean="0"/>
              <a:t> </a:t>
            </a:r>
            <a:r>
              <a:rPr lang="lt-LT" dirty="0" smtClean="0"/>
              <a:t>tarp gimnazijos bendruomenės narių, vietos amatininkų bei verslo atstovų;</a:t>
            </a:r>
          </a:p>
          <a:p>
            <a:r>
              <a:rPr lang="lt-LT" dirty="0" smtClean="0"/>
              <a:t>Plėsti projekto dalyvių socialines-kultūrines, lingvistines bei technologines kompetencijas;</a:t>
            </a:r>
          </a:p>
          <a:p>
            <a:r>
              <a:rPr lang="lt-LT" dirty="0" smtClean="0"/>
              <a:t>Didinti supratimą ir toleranciją kitų tautų atžvilgiu.</a:t>
            </a:r>
          </a:p>
          <a:p>
            <a:pPr>
              <a:buNone/>
            </a:pPr>
            <a:endParaRPr lang="lt-LT" dirty="0" smtClean="0"/>
          </a:p>
          <a:p>
            <a:endParaRPr lang="lt-LT" dirty="0"/>
          </a:p>
        </p:txBody>
      </p:sp>
      <p:pic>
        <p:nvPicPr>
          <p:cNvPr id="5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42" y="2348523"/>
            <a:ext cx="3598863" cy="3598863"/>
          </a:xfrm>
        </p:spPr>
      </p:pic>
      <p:pic>
        <p:nvPicPr>
          <p:cNvPr id="6" name="Paveikslėli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" y="511829"/>
            <a:ext cx="1874524" cy="1504191"/>
          </a:xfrm>
          <a:prstGeom prst="rect">
            <a:avLst/>
          </a:prstGeom>
        </p:spPr>
      </p:pic>
      <p:pic>
        <p:nvPicPr>
          <p:cNvPr id="7" name="Turinio vietos rezervavimo ženkla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87718"/>
            <a:ext cx="4754562" cy="102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08" y="753228"/>
            <a:ext cx="8055074" cy="1080938"/>
          </a:xfrm>
        </p:spPr>
        <p:txBody>
          <a:bodyPr/>
          <a:lstStyle/>
          <a:p>
            <a:r>
              <a:rPr lang="lt-LT" dirty="0" smtClean="0"/>
              <a:t>Projekto apčiuopiami rezultatai: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954942" cy="3599316"/>
          </a:xfrm>
        </p:spPr>
        <p:txBody>
          <a:bodyPr/>
          <a:lstStyle/>
          <a:p>
            <a:r>
              <a:rPr lang="lt-LT" dirty="0" smtClean="0"/>
              <a:t>Internetinis puslapis: </a:t>
            </a:r>
          </a:p>
          <a:p>
            <a:r>
              <a:rPr lang="lt-LT" dirty="0" err="1" smtClean="0">
                <a:hlinkClick r:id="rId2"/>
              </a:rPr>
              <a:t>www.diyerasmus.wordpress.com</a:t>
            </a:r>
            <a:r>
              <a:rPr lang="lt-LT" dirty="0" smtClean="0"/>
              <a:t>;</a:t>
            </a:r>
          </a:p>
          <a:p>
            <a:r>
              <a:rPr lang="lt-LT" dirty="0" smtClean="0"/>
              <a:t>Projekto logotipas ir dalyvio ženklelis;</a:t>
            </a:r>
          </a:p>
          <a:p>
            <a:r>
              <a:rPr lang="lt-LT" dirty="0" err="1" smtClean="0"/>
              <a:t>Naujienlaikraštis</a:t>
            </a:r>
            <a:r>
              <a:rPr lang="lt-LT" dirty="0" smtClean="0"/>
              <a:t> (kas ketvirtį);</a:t>
            </a:r>
          </a:p>
          <a:p>
            <a:r>
              <a:rPr lang="lt-LT" dirty="0" smtClean="0"/>
              <a:t>Modernizuotas tautinis kostiumas dekoruotas etnografiniais elementais;</a:t>
            </a:r>
          </a:p>
          <a:p>
            <a:r>
              <a:rPr lang="lt-LT" dirty="0" smtClean="0"/>
              <a:t>Įkurta projekto erdvė- DIY kambarys;</a:t>
            </a:r>
          </a:p>
          <a:p>
            <a:r>
              <a:rPr lang="lt-LT" dirty="0" smtClean="0"/>
              <a:t>Metodinis gidas su DVD.</a:t>
            </a:r>
          </a:p>
        </p:txBody>
      </p:sp>
      <p:pic>
        <p:nvPicPr>
          <p:cNvPr id="5" name="Paveikslėli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" y="511829"/>
            <a:ext cx="1874524" cy="1504191"/>
          </a:xfrm>
          <a:prstGeom prst="rect">
            <a:avLst/>
          </a:prstGeom>
        </p:spPr>
      </p:pic>
      <p:pic>
        <p:nvPicPr>
          <p:cNvPr id="6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93962"/>
            <a:ext cx="3284538" cy="3284538"/>
          </a:xfrm>
        </p:spPr>
      </p:pic>
      <p:pic>
        <p:nvPicPr>
          <p:cNvPr id="7" name="Turinio vietos rezervavimo ženklas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4" y="5828067"/>
            <a:ext cx="4754562" cy="102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37138" y="753228"/>
            <a:ext cx="7757044" cy="1080938"/>
          </a:xfrm>
        </p:spPr>
        <p:txBody>
          <a:bodyPr>
            <a:normAutofit fontScale="90000"/>
          </a:bodyPr>
          <a:lstStyle/>
          <a:p>
            <a:r>
              <a:rPr lang="lt-LT" b="1" dirty="0" err="1" smtClean="0"/>
              <a:t>Erasmus</a:t>
            </a:r>
            <a:r>
              <a:rPr lang="en-US" b="1" dirty="0" smtClean="0"/>
              <a:t>+ KA-1</a:t>
            </a:r>
            <a:r>
              <a:rPr lang="lt-LT" b="1" dirty="0" smtClean="0"/>
              <a:t>projektas</a:t>
            </a:r>
            <a:br>
              <a:rPr lang="lt-LT" b="1" dirty="0" smtClean="0"/>
            </a:br>
            <a:r>
              <a:rPr lang="lt-LT" b="1" dirty="0" smtClean="0"/>
              <a:t>„Tobulėjantis mokytojas- pažangesnė mokykla“, </a:t>
            </a:r>
            <a:r>
              <a:rPr lang="lt-LT" dirty="0" smtClean="0"/>
              <a:t>2016-2017 </a:t>
            </a:r>
            <a:r>
              <a:rPr lang="lt-LT" dirty="0" err="1" smtClean="0"/>
              <a:t>m.m</a:t>
            </a:r>
            <a:r>
              <a:rPr lang="lt-LT" dirty="0" smtClean="0"/>
              <a:t>.</a:t>
            </a:r>
            <a:br>
              <a:rPr lang="lt-LT" dirty="0" smtClean="0"/>
            </a:br>
            <a:endParaRPr lang="lt-LT" b="1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sz="2800" dirty="0" smtClean="0"/>
              <a:t>Tarptautinė konferencija Taline “</a:t>
            </a:r>
            <a:r>
              <a:rPr lang="lt-LT" sz="2800" dirty="0" err="1" smtClean="0"/>
              <a:t>Empowering</a:t>
            </a:r>
            <a:r>
              <a:rPr lang="lt-LT" sz="2800" dirty="0" smtClean="0"/>
              <a:t> </a:t>
            </a:r>
            <a:r>
              <a:rPr lang="lt-LT" sz="2800" dirty="0" err="1" smtClean="0"/>
              <a:t>the</a:t>
            </a:r>
            <a:r>
              <a:rPr lang="lt-LT" sz="2800" dirty="0" smtClean="0"/>
              <a:t> </a:t>
            </a:r>
            <a:r>
              <a:rPr lang="lt-LT" sz="2800" dirty="0" err="1" smtClean="0"/>
              <a:t>teacher</a:t>
            </a:r>
            <a:r>
              <a:rPr lang="lt-LT" sz="2800" dirty="0" smtClean="0"/>
              <a:t> </a:t>
            </a:r>
            <a:r>
              <a:rPr lang="lt-LT" sz="2800" dirty="0" err="1" smtClean="0"/>
              <a:t>of</a:t>
            </a:r>
            <a:r>
              <a:rPr lang="lt-LT" sz="2800" dirty="0" smtClean="0"/>
              <a:t> </a:t>
            </a:r>
            <a:r>
              <a:rPr lang="lt-LT" sz="2800" dirty="0" err="1" smtClean="0"/>
              <a:t>tomorrow</a:t>
            </a:r>
            <a:r>
              <a:rPr lang="lt-LT" sz="2800" dirty="0" smtClean="0"/>
              <a:t>”, 2016 rugsėjo 22-24 d. – 2 mobilumai</a:t>
            </a:r>
            <a:endParaRPr lang="lt-LT" sz="2800" dirty="0"/>
          </a:p>
          <a:p>
            <a:r>
              <a:rPr lang="lt-LT" sz="2800" dirty="0" smtClean="0"/>
              <a:t>Kvalifikacijos kėlimo kursai JK 2017 m. birželis-liepa,- 4 mobilumai: </a:t>
            </a:r>
          </a:p>
          <a:p>
            <a:r>
              <a:rPr lang="lt-LT" sz="2800" dirty="0" smtClean="0"/>
              <a:t>1. </a:t>
            </a:r>
            <a:r>
              <a:rPr lang="lt-LT" sz="2800" dirty="0" err="1" smtClean="0"/>
              <a:t>Dunfermline</a:t>
            </a:r>
            <a:r>
              <a:rPr lang="lt-LT" sz="2800" dirty="0" smtClean="0"/>
              <a:t>, Škotija “Kūrybiškos ir motyvuojančios veiklos klasėje”;</a:t>
            </a:r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Kol</a:t>
            </a:r>
            <a:r>
              <a:rPr lang="lt-LT" sz="2800" dirty="0" err="1" smtClean="0"/>
              <a:t>česteris</a:t>
            </a:r>
            <a:r>
              <a:rPr lang="lt-LT" sz="2800" dirty="0" smtClean="0"/>
              <a:t>, Anglija “Mokymasis su minimaliais resursais”</a:t>
            </a:r>
          </a:p>
          <a:p>
            <a:r>
              <a:rPr lang="lt-LT" sz="2800" dirty="0" smtClean="0"/>
              <a:t>3. </a:t>
            </a:r>
            <a:r>
              <a:rPr lang="lt-LT" sz="2800" dirty="0" err="1" smtClean="0"/>
              <a:t>Kardifas</a:t>
            </a:r>
            <a:r>
              <a:rPr lang="lt-LT" sz="2800" dirty="0" smtClean="0"/>
              <a:t>, Velsas “ Kūrybiškos ir motyvuojančios veiklos klasėje“;</a:t>
            </a:r>
          </a:p>
          <a:p>
            <a:r>
              <a:rPr lang="lt-LT" sz="2800" dirty="0" smtClean="0"/>
              <a:t> 4. </a:t>
            </a:r>
            <a:r>
              <a:rPr lang="lt-LT" sz="2800" dirty="0" err="1" smtClean="0"/>
              <a:t>Satemptonas</a:t>
            </a:r>
            <a:r>
              <a:rPr lang="lt-LT" sz="2800" dirty="0" smtClean="0"/>
              <a:t>, Anglija “Kūrybiškos ir motyvuojančios veiklos klasėje”;</a:t>
            </a:r>
          </a:p>
          <a:p>
            <a:r>
              <a:rPr lang="lt-LT" sz="2800" dirty="0" smtClean="0"/>
              <a:t>Biudžetas: 14.081€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4294967295"/>
          </p:nvPr>
        </p:nvSpPr>
        <p:spPr>
          <a:xfrm>
            <a:off x="7138988" y="2336800"/>
            <a:ext cx="5053012" cy="3598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 </a:t>
            </a:r>
          </a:p>
          <a:p>
            <a:endParaRPr lang="lt-LT" dirty="0"/>
          </a:p>
        </p:txBody>
      </p:sp>
      <p:pic>
        <p:nvPicPr>
          <p:cNvPr id="8" name="Turinio vietos rezervavimo ženkla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25" y="5421222"/>
            <a:ext cx="4754562" cy="102993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510003"/>
            <a:ext cx="1906071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031" y="753228"/>
            <a:ext cx="7586151" cy="1080938"/>
          </a:xfrm>
        </p:spPr>
        <p:txBody>
          <a:bodyPr/>
          <a:lstStyle/>
          <a:p>
            <a:r>
              <a:rPr lang="lt-LT" dirty="0" smtClean="0"/>
              <a:t>Pagrindiniai tikslai:</a:t>
            </a:r>
            <a:endParaRPr lang="lt-LT" dirty="0"/>
          </a:p>
        </p:txBody>
      </p:sp>
      <p:pic>
        <p:nvPicPr>
          <p:cNvPr id="5" name="Paveikslėli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510003"/>
            <a:ext cx="1874524" cy="150419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6230" y="2336872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lt-LT" dirty="0"/>
              <a:t>1. Atnaujinti , pagilinti ir patobulinti anglų kalbos mokytojų dalykines žinias </a:t>
            </a:r>
            <a:r>
              <a:rPr lang="lt-LT" dirty="0" smtClean="0"/>
              <a:t>;</a:t>
            </a:r>
          </a:p>
          <a:p>
            <a:r>
              <a:rPr lang="lt-LT" dirty="0" smtClean="0"/>
              <a:t>2</a:t>
            </a:r>
            <a:r>
              <a:rPr lang="pt-BR" dirty="0"/>
              <a:t> Įgyti metodinių žinių ir </a:t>
            </a:r>
            <a:r>
              <a:rPr lang="pt-BR" dirty="0" smtClean="0"/>
              <a:t>patirties</a:t>
            </a:r>
            <a:r>
              <a:rPr lang="lt-LT" dirty="0" smtClean="0"/>
              <a:t>;</a:t>
            </a:r>
          </a:p>
          <a:p>
            <a:r>
              <a:rPr lang="lt-LT" dirty="0"/>
              <a:t>3. Pagilinti mokytojų žinias apie Europos šalių švietimo sistemas</a:t>
            </a:r>
            <a:r>
              <a:rPr lang="lt-LT" dirty="0" smtClean="0"/>
              <a:t>, britų kultūrą ir gyvenimo būdą;</a:t>
            </a:r>
          </a:p>
          <a:p>
            <a:r>
              <a:rPr lang="lt-LT" dirty="0"/>
              <a:t>4. Patirti tarptautinio bendravimo poveikį ir svarbą asmenybei </a:t>
            </a:r>
            <a:r>
              <a:rPr lang="lt-LT" dirty="0" smtClean="0"/>
              <a:t>;</a:t>
            </a:r>
          </a:p>
          <a:p>
            <a:r>
              <a:rPr lang="lt-LT" dirty="0"/>
              <a:t>5. </a:t>
            </a:r>
            <a:r>
              <a:rPr lang="lt-LT" dirty="0" smtClean="0"/>
              <a:t>Kelti </a:t>
            </a:r>
            <a:r>
              <a:rPr lang="lt-LT" dirty="0"/>
              <a:t>anglų kalbos mokytojo prestižą kolektyve ir mokinių tarpe</a:t>
            </a:r>
            <a:r>
              <a:rPr lang="lt-LT" dirty="0" smtClean="0"/>
              <a:t>.</a:t>
            </a:r>
          </a:p>
          <a:p>
            <a:r>
              <a:rPr lang="lt-LT" dirty="0" smtClean="0"/>
              <a:t>6. Gerinti pamokos kokybę, didinti mokinių motyvaciją mokytis užsienio kalbų.</a:t>
            </a:r>
            <a:endParaRPr lang="lt-LT" dirty="0"/>
          </a:p>
        </p:txBody>
      </p:sp>
      <p:pic>
        <p:nvPicPr>
          <p:cNvPr id="9" name="Turinio vietos rezervavimo ženkla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08" y="5743899"/>
            <a:ext cx="4754562" cy="102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01532" y="753228"/>
            <a:ext cx="7692650" cy="1080938"/>
          </a:xfrm>
        </p:spPr>
        <p:txBody>
          <a:bodyPr/>
          <a:lstStyle/>
          <a:p>
            <a:r>
              <a:rPr lang="lt-LT" dirty="0" smtClean="0"/>
              <a:t>Projekto rezultatai: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Išaugusi mokytojų- kursų dalyvių savivertė, pasitikėjimas savimi;</a:t>
            </a:r>
          </a:p>
          <a:p>
            <a:r>
              <a:rPr lang="lt-LT" dirty="0" smtClean="0"/>
              <a:t>Anglų kalbos egzaminų rezultatai puikūs: net 5 mokytojų , dalyvavusių kursuose, mokiniai gavo 100 ir daug mokinių – virš 86.</a:t>
            </a:r>
          </a:p>
          <a:p>
            <a:r>
              <a:rPr lang="lt-LT" dirty="0" smtClean="0"/>
              <a:t>Mokytojos planuoja naujas tarptautines veiklas.</a:t>
            </a:r>
          </a:p>
          <a:p>
            <a:endParaRPr lang="lt-LT" dirty="0"/>
          </a:p>
        </p:txBody>
      </p:sp>
      <p:pic>
        <p:nvPicPr>
          <p:cNvPr id="4" name="Paveikslėli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510003"/>
            <a:ext cx="1874524" cy="1504191"/>
          </a:xfrm>
          <a:prstGeom prst="rect">
            <a:avLst/>
          </a:prstGeom>
        </p:spPr>
      </p:pic>
      <p:pic>
        <p:nvPicPr>
          <p:cNvPr id="5" name="Turinio vietos rezervavimo ženkla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08" y="5743899"/>
            <a:ext cx="4754562" cy="10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4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5400" dirty="0" smtClean="0"/>
              <a:t>Ačiū už dėmesį ir </a:t>
            </a:r>
            <a:endParaRPr lang="en-US" sz="5400" dirty="0" smtClean="0"/>
          </a:p>
          <a:p>
            <a:r>
              <a:rPr lang="lt-LT" sz="5400" dirty="0" smtClean="0"/>
              <a:t>sėkmės Jūsų darbuose</a:t>
            </a:r>
            <a:r>
              <a:rPr lang="en-US" sz="5400" dirty="0" smtClean="0"/>
              <a:t>!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3457368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90930" y="642594"/>
            <a:ext cx="8034270" cy="1371600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Comenius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>mokytojų kvalifikacijos kėlimo kursai užsienyje: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1066800" y="2395470"/>
            <a:ext cx="10058400" cy="363957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2011, 2012 , Malta „Kūrybiškumas ir mokymas“ ; </a:t>
            </a:r>
          </a:p>
          <a:p>
            <a:r>
              <a:rPr lang="lt-LT" sz="2800" dirty="0" smtClean="0"/>
              <a:t>2012, </a:t>
            </a:r>
            <a:r>
              <a:rPr lang="lt-LT" sz="2800" dirty="0" err="1" smtClean="0"/>
              <a:t>Cardifas</a:t>
            </a:r>
            <a:r>
              <a:rPr lang="lt-LT" sz="2800" dirty="0" smtClean="0"/>
              <a:t>, JK „ Naujų technologijų panaudojimas kalbų mokyme vidurinėje mokykloje“</a:t>
            </a:r>
          </a:p>
          <a:p>
            <a:r>
              <a:rPr lang="lt-LT" sz="2800" dirty="0" smtClean="0"/>
              <a:t>2013, </a:t>
            </a:r>
            <a:r>
              <a:rPr lang="lt-LT" sz="2800" dirty="0" err="1" smtClean="0"/>
              <a:t>Plimutas</a:t>
            </a:r>
            <a:r>
              <a:rPr lang="lt-LT" sz="2800" dirty="0" smtClean="0"/>
              <a:t>, JK „ Mokymas per dramą“</a:t>
            </a:r>
          </a:p>
          <a:p>
            <a:r>
              <a:rPr lang="lt-LT" sz="2800" dirty="0" smtClean="0"/>
              <a:t>Įsisavintos EU lėšos: apie 12.000 €</a:t>
            </a:r>
            <a:endParaRPr lang="lt-LT" sz="2800" dirty="0"/>
          </a:p>
        </p:txBody>
      </p:sp>
      <p:pic>
        <p:nvPicPr>
          <p:cNvPr id="5" name="Picture 2" descr="F:\privalomas- anglišk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43" y="5236374"/>
            <a:ext cx="3392333" cy="11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5" y="510003"/>
            <a:ext cx="1874524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4288664" y="642594"/>
            <a:ext cx="6836535" cy="1371600"/>
          </a:xfrm>
        </p:spPr>
        <p:txBody>
          <a:bodyPr>
            <a:normAutofit/>
          </a:bodyPr>
          <a:lstStyle/>
          <a:p>
            <a:r>
              <a:rPr lang="lt-LT" sz="4000" b="1" dirty="0" err="1" smtClean="0"/>
              <a:t>Comenius</a:t>
            </a:r>
            <a:r>
              <a:rPr lang="lt-LT" sz="4000" b="1" dirty="0" smtClean="0"/>
              <a:t> projektas </a:t>
            </a:r>
            <a:br>
              <a:rPr lang="lt-LT" sz="4000" b="1" dirty="0" smtClean="0"/>
            </a:br>
            <a:r>
              <a:rPr lang="lt-LT" sz="4000" b="1" dirty="0" smtClean="0"/>
              <a:t>„</a:t>
            </a:r>
            <a:r>
              <a:rPr lang="lt-LT" sz="4000" b="1" dirty="0" err="1" smtClean="0"/>
              <a:t>Let‘s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click</a:t>
            </a:r>
            <a:r>
              <a:rPr lang="lt-LT" sz="4000" b="1" dirty="0" smtClean="0"/>
              <a:t>“</a:t>
            </a:r>
            <a:endParaRPr lang="lt-LT" sz="4000" b="1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2012-2014 metai</a:t>
            </a:r>
          </a:p>
          <a:p>
            <a:r>
              <a:rPr lang="lt-LT" sz="2800" dirty="0" smtClean="0"/>
              <a:t>Projekto </a:t>
            </a:r>
            <a:r>
              <a:rPr lang="lt-LT" sz="2800" dirty="0" err="1" smtClean="0"/>
              <a:t>šalys:Lietuva</a:t>
            </a:r>
            <a:r>
              <a:rPr lang="lt-LT" sz="2800" dirty="0" smtClean="0"/>
              <a:t>,  Estija, Lenkija , Portugalija ir Vengrija </a:t>
            </a:r>
          </a:p>
          <a:p>
            <a:r>
              <a:rPr lang="lt-LT" sz="2800" dirty="0" smtClean="0"/>
              <a:t>Biudžetas: 21.000 €</a:t>
            </a:r>
          </a:p>
          <a:p>
            <a:r>
              <a:rPr lang="lt-LT" sz="2800" dirty="0" err="1" smtClean="0"/>
              <a:t>Mobilumų</a:t>
            </a:r>
            <a:r>
              <a:rPr lang="lt-LT" sz="2800" dirty="0" smtClean="0"/>
              <a:t> skaičius: 41 </a:t>
            </a:r>
            <a:endParaRPr lang="lt-LT" sz="2800" dirty="0"/>
          </a:p>
        </p:txBody>
      </p:sp>
      <p:pic>
        <p:nvPicPr>
          <p:cNvPr id="7" name="Picture 2" descr="C:\Users\anglu\Desktop\Comenius Projektas\Let_s_Click_0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189" y="2240924"/>
            <a:ext cx="4010446" cy="40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privalomas- anglišk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4" y="5346218"/>
            <a:ext cx="3392333" cy="11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7" y="510003"/>
            <a:ext cx="1874524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753228"/>
            <a:ext cx="7750274" cy="1080938"/>
          </a:xfrm>
        </p:spPr>
        <p:txBody>
          <a:bodyPr/>
          <a:lstStyle/>
          <a:p>
            <a:r>
              <a:rPr lang="en-US" dirty="0" err="1" smtClean="0"/>
              <a:t>Projekto</a:t>
            </a:r>
            <a:r>
              <a:rPr lang="en-US" dirty="0" smtClean="0"/>
              <a:t> </a:t>
            </a:r>
            <a:r>
              <a:rPr lang="en-US" dirty="0" err="1" smtClean="0"/>
              <a:t>tikslai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rezultatai</a:t>
            </a:r>
            <a:r>
              <a:rPr lang="en-US" dirty="0" smtClean="0"/>
              <a:t>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121876"/>
            <a:ext cx="6623158" cy="4736123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Pagrindinė idėja yra didinti mokinių motyvaciją mokantis gamtos mokslų, juos integruojant su menais ir IT.</a:t>
            </a:r>
          </a:p>
          <a:p>
            <a:r>
              <a:rPr lang="lt-LT" dirty="0" smtClean="0"/>
              <a:t>Projekto internetinis puslapis:</a:t>
            </a:r>
          </a:p>
          <a:p>
            <a:r>
              <a:rPr lang="lt-LT" dirty="0" smtClean="0">
                <a:hlinkClick r:id="rId2"/>
              </a:rPr>
              <a:t>http://letsclick.aq.pl/</a:t>
            </a:r>
            <a:endParaRPr lang="lt-LT" dirty="0" smtClean="0"/>
          </a:p>
          <a:p>
            <a:r>
              <a:rPr lang="lt-LT" dirty="0" smtClean="0"/>
              <a:t>Internetinis žodynas:</a:t>
            </a:r>
          </a:p>
          <a:p>
            <a:r>
              <a:rPr lang="lt-LT" dirty="0" smtClean="0">
                <a:hlinkClick r:id="rId3"/>
              </a:rPr>
              <a:t>http://www.anglu.ql.lt</a:t>
            </a:r>
            <a:endParaRPr lang="en-US" dirty="0" smtClean="0"/>
          </a:p>
          <a:p>
            <a:r>
              <a:rPr lang="lt-LT" dirty="0" smtClean="0"/>
              <a:t>Projekto </a:t>
            </a:r>
            <a:r>
              <a:rPr lang="en-US" dirty="0" err="1" smtClean="0"/>
              <a:t>logotipas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lt-LT" dirty="0" smtClean="0"/>
              <a:t>kalendorius 2014</a:t>
            </a:r>
            <a:r>
              <a:rPr lang="en-US" dirty="0" smtClean="0"/>
              <a:t> </a:t>
            </a:r>
            <a:r>
              <a:rPr lang="en-US" dirty="0" err="1" smtClean="0"/>
              <a:t>metams</a:t>
            </a:r>
            <a:r>
              <a:rPr lang="en-US" dirty="0" smtClean="0"/>
              <a:t>.</a:t>
            </a:r>
            <a:endParaRPr lang="lt-LT" dirty="0" smtClean="0"/>
          </a:p>
          <a:p>
            <a:r>
              <a:rPr lang="lt-LT" dirty="0" smtClean="0"/>
              <a:t>Internetinė viktorina.</a:t>
            </a:r>
          </a:p>
          <a:p>
            <a:r>
              <a:rPr lang="lt-LT" dirty="0" smtClean="0">
                <a:hlinkClick r:id="rId4"/>
              </a:rPr>
              <a:t>http://letsclick.aq.pl/index.php?data=9</a:t>
            </a:r>
            <a:endParaRPr lang="lt-LT" dirty="0" smtClean="0"/>
          </a:p>
          <a:p>
            <a:r>
              <a:rPr lang="lt-LT" dirty="0" smtClean="0"/>
              <a:t>Mokomosios medžiagos:</a:t>
            </a:r>
          </a:p>
          <a:p>
            <a:r>
              <a:rPr lang="lt-LT" dirty="0" smtClean="0">
                <a:hlinkClick r:id="rId5"/>
              </a:rPr>
              <a:t>http://letsclick.aq.pl/index.php?data=6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5" name="Picture 2" descr="C:\Users\anglu\Desktop\Comenius Projektas\Let_s_Click_0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7652" y="2135981"/>
            <a:ext cx="33432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rivalomas- angliška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94" y="5678058"/>
            <a:ext cx="3392333" cy="11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3" y="533450"/>
            <a:ext cx="1874524" cy="1504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228044" y="296213"/>
            <a:ext cx="9401577" cy="2550017"/>
          </a:xfrm>
        </p:spPr>
        <p:txBody>
          <a:bodyPr>
            <a:noAutofit/>
          </a:bodyPr>
          <a:lstStyle/>
          <a:p>
            <a:r>
              <a:rPr lang="lt-LT" sz="3200" b="1" dirty="0" err="1" smtClean="0"/>
              <a:t>Erasmus</a:t>
            </a:r>
            <a:r>
              <a:rPr lang="en-US" sz="3200" b="1" dirty="0" smtClean="0"/>
              <a:t>+ KA-2 </a:t>
            </a:r>
            <a:r>
              <a:rPr lang="en-US" sz="3200" b="1" dirty="0" err="1" smtClean="0"/>
              <a:t>mokykl</a:t>
            </a:r>
            <a:r>
              <a:rPr lang="lt-LT" sz="3200" b="1" dirty="0" smtClean="0"/>
              <a:t>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strategini</a:t>
            </a:r>
            <a:r>
              <a:rPr lang="lt-LT" sz="3200" b="1" dirty="0" smtClean="0"/>
              <a:t>ų partnerysčių projektas „ </a:t>
            </a:r>
            <a:r>
              <a:rPr lang="en-US" sz="3200" b="1" dirty="0"/>
              <a:t> </a:t>
            </a:r>
            <a:r>
              <a:rPr lang="en-US" sz="3200" b="1" dirty="0" err="1"/>
              <a:t>CuLture</a:t>
            </a:r>
            <a:r>
              <a:rPr lang="en-US" sz="3200" b="1" dirty="0"/>
              <a:t>, nature And People- meeting points of Lithuania, The Czech Republic and Bulgaria” (CLAP</a:t>
            </a:r>
            <a:r>
              <a:rPr lang="en-US" sz="3200" b="1" dirty="0" smtClean="0"/>
              <a:t>)</a:t>
            </a:r>
            <a:r>
              <a:rPr lang="lt-LT" sz="3600" dirty="0" smtClean="0"/>
              <a:t>“</a:t>
            </a:r>
            <a:endParaRPr lang="lt-LT" sz="3600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sz="2400" dirty="0" smtClean="0"/>
              <a:t>2014-2016 m.</a:t>
            </a:r>
          </a:p>
          <a:p>
            <a:r>
              <a:rPr lang="lt-LT" sz="2400" dirty="0" smtClean="0"/>
              <a:t>Projekto partnerės: Lietuva, Bulgarija, Čekijos respublika;</a:t>
            </a:r>
          </a:p>
          <a:p>
            <a:r>
              <a:rPr lang="lt-LT" sz="2400" dirty="0" smtClean="0"/>
              <a:t>Biudžetas: 16.900 €</a:t>
            </a:r>
          </a:p>
          <a:p>
            <a:r>
              <a:rPr lang="lt-LT" sz="2400" dirty="0" err="1" smtClean="0"/>
              <a:t>Mobilumai</a:t>
            </a:r>
            <a:r>
              <a:rPr lang="lt-LT" sz="2400" dirty="0" smtClean="0"/>
              <a:t>: 19</a:t>
            </a:r>
            <a:r>
              <a:rPr lang="en-US" sz="2400" dirty="0" smtClean="0"/>
              <a:t> (6 </a:t>
            </a:r>
            <a:r>
              <a:rPr lang="en-US" sz="2400" dirty="0" err="1" smtClean="0"/>
              <a:t>mokytojai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13 </a:t>
            </a:r>
            <a:r>
              <a:rPr lang="en-US" sz="2400" dirty="0" err="1" smtClean="0"/>
              <a:t>mokini</a:t>
            </a:r>
            <a:r>
              <a:rPr lang="lt-LT" sz="2400" dirty="0" smtClean="0"/>
              <a:t>ų</a:t>
            </a:r>
            <a:r>
              <a:rPr lang="en-US" sz="2400" dirty="0" smtClean="0"/>
              <a:t>)</a:t>
            </a:r>
            <a:endParaRPr lang="lt-LT" sz="2400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27109"/>
            <a:ext cx="4754562" cy="1029933"/>
          </a:xfr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60" y="2477337"/>
            <a:ext cx="4170609" cy="366398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0" y="690338"/>
            <a:ext cx="1874524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72862" y="753228"/>
            <a:ext cx="7621320" cy="1080938"/>
          </a:xfrm>
        </p:spPr>
        <p:txBody>
          <a:bodyPr/>
          <a:lstStyle/>
          <a:p>
            <a:r>
              <a:rPr lang="en-US" dirty="0" err="1" smtClean="0"/>
              <a:t>Projekto</a:t>
            </a:r>
            <a:r>
              <a:rPr lang="en-US" dirty="0" smtClean="0"/>
              <a:t> </a:t>
            </a:r>
            <a:r>
              <a:rPr lang="en-US" dirty="0" err="1" smtClean="0"/>
              <a:t>tikslas</a:t>
            </a:r>
            <a:r>
              <a:rPr lang="en-US" dirty="0" smtClean="0"/>
              <a:t>: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Mokinių</a:t>
            </a:r>
            <a:r>
              <a:rPr lang="en-US" dirty="0" smtClean="0"/>
              <a:t> </a:t>
            </a:r>
            <a:r>
              <a:rPr lang="en-US" dirty="0" err="1" smtClean="0"/>
              <a:t>mokymosi</a:t>
            </a:r>
            <a:r>
              <a:rPr lang="en-US" dirty="0" smtClean="0"/>
              <a:t> </a:t>
            </a:r>
            <a:r>
              <a:rPr lang="en-US" dirty="0" err="1" smtClean="0"/>
              <a:t>motyvacijos</a:t>
            </a:r>
            <a:r>
              <a:rPr lang="en-US" dirty="0" smtClean="0"/>
              <a:t> </a:t>
            </a:r>
            <a:r>
              <a:rPr lang="en-US" dirty="0" err="1" smtClean="0"/>
              <a:t>skatinimas</a:t>
            </a:r>
            <a:r>
              <a:rPr lang="en-US" dirty="0" smtClean="0"/>
              <a:t>, </a:t>
            </a:r>
            <a:r>
              <a:rPr lang="en-US" dirty="0" err="1" smtClean="0"/>
              <a:t>panaudojant</a:t>
            </a:r>
            <a:r>
              <a:rPr lang="en-US" dirty="0" smtClean="0"/>
              <a:t> </a:t>
            </a:r>
            <a:r>
              <a:rPr lang="en-US" dirty="0" err="1" smtClean="0"/>
              <a:t>netradicinius</a:t>
            </a:r>
            <a:r>
              <a:rPr lang="en-US" dirty="0" smtClean="0"/>
              <a:t> </a:t>
            </a:r>
            <a:r>
              <a:rPr lang="en-US" dirty="0" err="1" smtClean="0"/>
              <a:t>mokymosi</a:t>
            </a:r>
            <a:r>
              <a:rPr lang="en-US" dirty="0" smtClean="0"/>
              <a:t> </a:t>
            </a:r>
            <a:r>
              <a:rPr lang="en-US" dirty="0" err="1" smtClean="0"/>
              <a:t>būdus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netradicines</a:t>
            </a:r>
            <a:r>
              <a:rPr lang="en-US" dirty="0" smtClean="0"/>
              <a:t> </a:t>
            </a:r>
            <a:r>
              <a:rPr lang="en-US" dirty="0" err="1" smtClean="0"/>
              <a:t>mokymosi</a:t>
            </a:r>
            <a:r>
              <a:rPr lang="en-US" dirty="0" smtClean="0"/>
              <a:t> </a:t>
            </a:r>
            <a:r>
              <a:rPr lang="en-US" dirty="0" err="1" smtClean="0"/>
              <a:t>erdves</a:t>
            </a:r>
            <a:r>
              <a:rPr lang="en-US" dirty="0" smtClean="0"/>
              <a:t>.</a:t>
            </a:r>
            <a:endParaRPr lang="lt-LT" dirty="0"/>
          </a:p>
        </p:txBody>
      </p:sp>
      <p:pic>
        <p:nvPicPr>
          <p:cNvPr id="5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0" y="690338"/>
            <a:ext cx="1874524" cy="1504191"/>
          </a:xfrm>
          <a:prstGeom prst="rect">
            <a:avLst/>
          </a:prstGeom>
        </p:spPr>
      </p:pic>
      <p:pic>
        <p:nvPicPr>
          <p:cNvPr id="6" name="Turinio vietos rezervavimo ženkla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27109"/>
            <a:ext cx="4754562" cy="1029933"/>
          </a:xfrm>
          <a:prstGeom prst="rect">
            <a:avLst/>
          </a:prstGeom>
        </p:spPr>
      </p:pic>
      <p:pic>
        <p:nvPicPr>
          <p:cNvPr id="7" name="Paveikslėlis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9" y="2731477"/>
            <a:ext cx="3397755" cy="29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83877" y="753228"/>
            <a:ext cx="7410305" cy="1080938"/>
          </a:xfrm>
        </p:spPr>
        <p:txBody>
          <a:bodyPr/>
          <a:lstStyle/>
          <a:p>
            <a:r>
              <a:rPr lang="en-US" dirty="0" err="1" smtClean="0"/>
              <a:t>Projekto</a:t>
            </a:r>
            <a:r>
              <a:rPr lang="en-US" dirty="0" smtClean="0"/>
              <a:t> </a:t>
            </a:r>
            <a:r>
              <a:rPr lang="en-US" dirty="0" err="1" smtClean="0"/>
              <a:t>rezultatai</a:t>
            </a:r>
            <a:r>
              <a:rPr lang="en-US" dirty="0" smtClean="0"/>
              <a:t>: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6083895" cy="3599316"/>
          </a:xfrm>
        </p:spPr>
        <p:txBody>
          <a:bodyPr/>
          <a:lstStyle/>
          <a:p>
            <a:r>
              <a:rPr lang="en-US" dirty="0" smtClean="0"/>
              <a:t>DVD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projekto</a:t>
            </a:r>
            <a:r>
              <a:rPr lang="en-US" dirty="0" smtClean="0"/>
              <a:t> </a:t>
            </a:r>
            <a:r>
              <a:rPr lang="en-US" dirty="0" err="1" smtClean="0"/>
              <a:t>medžiaga</a:t>
            </a:r>
            <a:r>
              <a:rPr lang="en-US" dirty="0" smtClean="0"/>
              <a:t>, </a:t>
            </a:r>
            <a:r>
              <a:rPr lang="en-US" dirty="0" err="1" smtClean="0"/>
              <a:t>tradicinių</a:t>
            </a:r>
            <a:r>
              <a:rPr lang="en-US" dirty="0" smtClean="0"/>
              <a:t> </a:t>
            </a:r>
            <a:r>
              <a:rPr lang="en-US" dirty="0" err="1" smtClean="0"/>
              <a:t>patiekalų</a:t>
            </a:r>
            <a:r>
              <a:rPr lang="en-US" dirty="0" smtClean="0"/>
              <a:t> </a:t>
            </a:r>
            <a:r>
              <a:rPr lang="en-US" dirty="0" err="1" smtClean="0"/>
              <a:t>receptų</a:t>
            </a:r>
            <a:r>
              <a:rPr lang="en-US" dirty="0" smtClean="0"/>
              <a:t> </a:t>
            </a:r>
            <a:r>
              <a:rPr lang="en-US" dirty="0" err="1" smtClean="0"/>
              <a:t>knygelė</a:t>
            </a:r>
            <a:r>
              <a:rPr lang="en-US" dirty="0" smtClean="0"/>
              <a:t>, </a:t>
            </a:r>
            <a:r>
              <a:rPr lang="en-US" dirty="0" err="1" smtClean="0"/>
              <a:t>kraštovaizdžio</a:t>
            </a:r>
            <a:r>
              <a:rPr lang="en-US" dirty="0" smtClean="0"/>
              <a:t> </a:t>
            </a:r>
            <a:r>
              <a:rPr lang="en-US" dirty="0" err="1" smtClean="0"/>
              <a:t>plakatas</a:t>
            </a:r>
            <a:r>
              <a:rPr lang="en-US" dirty="0" smtClean="0"/>
              <a:t>, </a:t>
            </a:r>
            <a:r>
              <a:rPr lang="en-US" dirty="0" err="1" smtClean="0"/>
              <a:t>sukurtas</a:t>
            </a:r>
            <a:r>
              <a:rPr lang="en-US" dirty="0" smtClean="0"/>
              <a:t> </a:t>
            </a:r>
            <a:r>
              <a:rPr lang="en-US" dirty="0" err="1" smtClean="0"/>
              <a:t>verslo</a:t>
            </a:r>
            <a:r>
              <a:rPr lang="en-US" dirty="0" smtClean="0"/>
              <a:t> </a:t>
            </a:r>
            <a:r>
              <a:rPr lang="en-US" dirty="0" err="1" smtClean="0"/>
              <a:t>planas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įgyvendintas</a:t>
            </a:r>
            <a:r>
              <a:rPr lang="en-US" dirty="0" smtClean="0"/>
              <a:t> </a:t>
            </a:r>
            <a:r>
              <a:rPr lang="en-US" dirty="0" err="1" smtClean="0"/>
              <a:t>gimnazijoje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rezultatai</a:t>
            </a:r>
            <a:r>
              <a:rPr lang="en-US" dirty="0" smtClean="0"/>
              <a:t> </a:t>
            </a:r>
            <a:r>
              <a:rPr lang="en-US" dirty="0" err="1" smtClean="0"/>
              <a:t>patalpinti</a:t>
            </a:r>
            <a:r>
              <a:rPr lang="en-US" dirty="0" smtClean="0"/>
              <a:t> EK Erasmus+ </a:t>
            </a:r>
            <a:r>
              <a:rPr lang="en-US" dirty="0" err="1" smtClean="0"/>
              <a:t>rezultatų</a:t>
            </a:r>
            <a:r>
              <a:rPr lang="en-US" dirty="0" smtClean="0"/>
              <a:t> </a:t>
            </a:r>
            <a:r>
              <a:rPr lang="en-US" dirty="0" err="1" smtClean="0"/>
              <a:t>platformoje</a:t>
            </a:r>
            <a:r>
              <a:rPr lang="en-US" dirty="0" smtClean="0"/>
              <a:t>: Erasmus+ Project Results- European Commission 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5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0" y="690338"/>
            <a:ext cx="1874524" cy="1504191"/>
          </a:xfrm>
          <a:prstGeom prst="rect">
            <a:avLst/>
          </a:prstGeom>
        </p:spPr>
      </p:pic>
      <p:pic>
        <p:nvPicPr>
          <p:cNvPr id="6" name="Turinio vietos rezervavimo ženkla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27109"/>
            <a:ext cx="4754562" cy="1029933"/>
          </a:xfrm>
          <a:prstGeom prst="rect">
            <a:avLst/>
          </a:prstGeom>
        </p:spPr>
      </p:pic>
      <p:pic>
        <p:nvPicPr>
          <p:cNvPr id="7" name="Paveikslėlis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21" y="2614589"/>
            <a:ext cx="3553894" cy="31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9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90800" y="753228"/>
            <a:ext cx="7703382" cy="1080938"/>
          </a:xfrm>
        </p:spPr>
        <p:txBody>
          <a:bodyPr/>
          <a:lstStyle/>
          <a:p>
            <a:r>
              <a:rPr lang="lt-LT" dirty="0" smtClean="0"/>
              <a:t>Projekto įvertinimas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0322" y="2336873"/>
            <a:ext cx="6623156" cy="3599316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lt-LT" sz="2800" dirty="0" smtClean="0"/>
              <a:t>Šis projektas įvertintas kaip vienas iš 3 geriausių </a:t>
            </a:r>
            <a:r>
              <a:rPr lang="en-US" sz="2800" dirty="0" smtClean="0"/>
              <a:t>2014-2016 </a:t>
            </a:r>
            <a:r>
              <a:rPr lang="lt-LT" sz="2800" dirty="0" smtClean="0"/>
              <a:t>m</a:t>
            </a:r>
            <a:r>
              <a:rPr lang="en-US" sz="2800" dirty="0" smtClean="0"/>
              <a:t>.m.</a:t>
            </a:r>
            <a:r>
              <a:rPr lang="lt-LT" sz="2800" dirty="0" smtClean="0"/>
              <a:t> </a:t>
            </a:r>
            <a:r>
              <a:rPr lang="lt-LT" sz="2800" dirty="0" err="1" smtClean="0"/>
              <a:t>Erasmus</a:t>
            </a:r>
            <a:r>
              <a:rPr lang="en-US" sz="2800" dirty="0" smtClean="0"/>
              <a:t>+ KA-2 </a:t>
            </a:r>
            <a:r>
              <a:rPr lang="en-US" sz="2800" dirty="0" err="1" smtClean="0"/>
              <a:t>projekt</a:t>
            </a:r>
            <a:r>
              <a:rPr lang="lt-LT" sz="2800" dirty="0" smtClean="0"/>
              <a:t>ų. </a:t>
            </a:r>
            <a:r>
              <a:rPr lang="en-US" sz="2800" dirty="0" err="1" smtClean="0"/>
              <a:t>Dalyvavimas</a:t>
            </a:r>
            <a:r>
              <a:rPr lang="en-US" sz="2800" dirty="0" smtClean="0"/>
              <a:t> </a:t>
            </a:r>
            <a:r>
              <a:rPr lang="en-US" sz="2800" dirty="0" err="1" smtClean="0"/>
              <a:t>konferencijoje</a:t>
            </a:r>
            <a:r>
              <a:rPr lang="en-US" sz="2800" dirty="0" smtClean="0"/>
              <a:t> </a:t>
            </a:r>
            <a:r>
              <a:rPr lang="en-US" sz="2800" dirty="0" err="1" smtClean="0"/>
              <a:t>Bonoje</a:t>
            </a:r>
            <a:r>
              <a:rPr lang="en-US" sz="2800" dirty="0" smtClean="0"/>
              <a:t>, </a:t>
            </a:r>
            <a:r>
              <a:rPr lang="en-US" sz="2800" dirty="0" err="1" smtClean="0"/>
              <a:t>Vokietijoje</a:t>
            </a:r>
            <a:r>
              <a:rPr lang="en-US" sz="2800" dirty="0" smtClean="0"/>
              <a:t> 2017m. </a:t>
            </a:r>
            <a:r>
              <a:rPr lang="en-US" sz="2800" dirty="0" err="1" smtClean="0"/>
              <a:t>gegužės</a:t>
            </a:r>
            <a:r>
              <a:rPr lang="en-US" sz="2800" dirty="0" smtClean="0"/>
              <a:t> 17-19 </a:t>
            </a:r>
            <a:r>
              <a:rPr lang="en-US" sz="2800" dirty="0" err="1" smtClean="0"/>
              <a:t>dieno</a:t>
            </a:r>
            <a:r>
              <a:rPr lang="lt-LT" sz="2800" dirty="0" smtClean="0"/>
              <a:t>mis </a:t>
            </a:r>
            <a:r>
              <a:rPr lang="en-US" sz="2800" dirty="0" smtClean="0"/>
              <a:t>(</a:t>
            </a:r>
            <a:r>
              <a:rPr lang="en-US" sz="2800" dirty="0" err="1" smtClean="0"/>
              <a:t>geriausios</a:t>
            </a:r>
            <a:r>
              <a:rPr lang="en-US" sz="2800" dirty="0" smtClean="0"/>
              <a:t> Erasmus+ </a:t>
            </a:r>
            <a:r>
              <a:rPr lang="en-US" sz="2800" dirty="0" err="1" smtClean="0"/>
              <a:t>patirtys</a:t>
            </a:r>
            <a:r>
              <a:rPr lang="en-US" sz="2800" dirty="0" smtClean="0"/>
              <a:t>)</a:t>
            </a:r>
            <a:endParaRPr lang="lt-LT" sz="2800" dirty="0" smtClean="0"/>
          </a:p>
          <a:p>
            <a:endParaRPr lang="lt-LT" dirty="0"/>
          </a:p>
        </p:txBody>
      </p:sp>
      <p:pic>
        <p:nvPicPr>
          <p:cNvPr id="4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0" y="690338"/>
            <a:ext cx="1874524" cy="1504191"/>
          </a:xfrm>
          <a:prstGeom prst="rect">
            <a:avLst/>
          </a:prstGeom>
        </p:spPr>
      </p:pic>
      <p:pic>
        <p:nvPicPr>
          <p:cNvPr id="5" name="Turinio vietos rezervavimo ženkla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27109"/>
            <a:ext cx="4754562" cy="1029933"/>
          </a:xfrm>
          <a:prstGeom prst="rect">
            <a:avLst/>
          </a:prstGeom>
        </p:spPr>
      </p:pic>
      <p:pic>
        <p:nvPicPr>
          <p:cNvPr id="6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06" y="2555973"/>
            <a:ext cx="3553894" cy="31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8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79561" y="627139"/>
            <a:ext cx="9553976" cy="1371600"/>
          </a:xfrm>
        </p:spPr>
        <p:txBody>
          <a:bodyPr>
            <a:noAutofit/>
          </a:bodyPr>
          <a:lstStyle/>
          <a:p>
            <a:r>
              <a:rPr lang="lt-LT" sz="4000" b="1" dirty="0" err="1" smtClean="0"/>
              <a:t>Erasmus</a:t>
            </a:r>
            <a:r>
              <a:rPr lang="en-US" sz="4000" b="1" dirty="0" smtClean="0"/>
              <a:t>+ KA-2 </a:t>
            </a:r>
            <a:r>
              <a:rPr lang="en-US" sz="4000" b="1" dirty="0" err="1" smtClean="0"/>
              <a:t>mokykl</a:t>
            </a:r>
            <a:r>
              <a:rPr lang="lt-LT" sz="4000" b="1" dirty="0" smtClean="0"/>
              <a:t>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strategini</a:t>
            </a:r>
            <a:r>
              <a:rPr lang="lt-LT" sz="4000" b="1" dirty="0" smtClean="0"/>
              <a:t>ų </a:t>
            </a:r>
            <a:r>
              <a:rPr lang="en-US" sz="4000" b="1" dirty="0" err="1" smtClean="0"/>
              <a:t>partnerys</a:t>
            </a:r>
            <a:r>
              <a:rPr lang="lt-LT" sz="4000" b="1" dirty="0" err="1" smtClean="0"/>
              <a:t>čių</a:t>
            </a:r>
            <a:r>
              <a:rPr lang="lt-LT" sz="4000" b="1" dirty="0" smtClean="0"/>
              <a:t> projektas </a:t>
            </a:r>
            <a:br>
              <a:rPr lang="lt-LT" sz="4000" b="1" dirty="0" smtClean="0"/>
            </a:br>
            <a:r>
              <a:rPr lang="lt-LT" sz="4000" b="1" dirty="0" smtClean="0"/>
              <a:t>„</a:t>
            </a:r>
            <a:r>
              <a:rPr lang="lt-LT" sz="4000" b="1" dirty="0" err="1" smtClean="0"/>
              <a:t>Do</a:t>
            </a:r>
            <a:r>
              <a:rPr lang="lt-LT" sz="4000" b="1" dirty="0" smtClean="0"/>
              <a:t> It </a:t>
            </a:r>
            <a:r>
              <a:rPr lang="lt-LT" sz="4000" b="1" dirty="0" err="1" smtClean="0"/>
              <a:t>Yourself</a:t>
            </a:r>
            <a:r>
              <a:rPr lang="lt-LT" sz="4000" b="1" dirty="0" smtClean="0"/>
              <a:t>“</a:t>
            </a:r>
            <a:endParaRPr lang="lt-LT" sz="4000" b="1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sz="2800" dirty="0" smtClean="0"/>
              <a:t>2015-2017 m.</a:t>
            </a:r>
          </a:p>
          <a:p>
            <a:r>
              <a:rPr lang="lt-LT" sz="2800" dirty="0" smtClean="0"/>
              <a:t>Projekto šalys partnerės: Lietuva, Kroatija, Italija, Portugalija.</a:t>
            </a:r>
          </a:p>
          <a:p>
            <a:r>
              <a:rPr lang="lt-LT" sz="2800" dirty="0" smtClean="0"/>
              <a:t>Biudžetas: 33.980 €</a:t>
            </a:r>
          </a:p>
          <a:p>
            <a:r>
              <a:rPr lang="lt-LT" sz="2800" dirty="0" err="1" smtClean="0"/>
              <a:t>Mobilumų</a:t>
            </a:r>
            <a:r>
              <a:rPr lang="lt-LT" sz="2800" dirty="0" smtClean="0"/>
              <a:t> skaičius: 28 </a:t>
            </a:r>
            <a:endParaRPr lang="lt-LT" sz="2800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51" y="2391507"/>
            <a:ext cx="3318196" cy="3318196"/>
          </a:xfr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" y="511829"/>
            <a:ext cx="1874524" cy="1504191"/>
          </a:xfrm>
          <a:prstGeom prst="rect">
            <a:avLst/>
          </a:prstGeom>
        </p:spPr>
      </p:pic>
      <p:pic>
        <p:nvPicPr>
          <p:cNvPr id="11" name="Turinio vietos rezervavimo ženkla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87718"/>
            <a:ext cx="4754562" cy="10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ynas">
  <a:themeElements>
    <a:clrScheme name="Berlynas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ynas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yna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TM04033917[[fn=Berlynas]]</Template>
  <TotalTime>258</TotalTime>
  <Words>624</Words>
  <Application>Microsoft Office PowerPoint</Application>
  <PresentationFormat>Pasirinktinai</PresentationFormat>
  <Paragraphs>78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Berlynas</vt:lpstr>
      <vt:lpstr>Rokiškio Juozo Tumo-Vaižganto  gimnazija, „Romuvos“ padalinys</vt:lpstr>
      <vt:lpstr>Comenius  mokytojų kvalifikacijos kėlimo kursai užsienyje:</vt:lpstr>
      <vt:lpstr>Comenius projektas  „Let‘s click“</vt:lpstr>
      <vt:lpstr>Projekto tikslai ir rezultatai:</vt:lpstr>
      <vt:lpstr>Erasmus+ KA-2 mokyklų strateginių partnerysčių projektas „  CuLture, nature And People- meeting points of Lithuania, The Czech Republic and Bulgaria” (CLAP)“</vt:lpstr>
      <vt:lpstr>Projekto tikslas: </vt:lpstr>
      <vt:lpstr>Projekto rezultatai: </vt:lpstr>
      <vt:lpstr>Projekto įvertinimas</vt:lpstr>
      <vt:lpstr>Erasmus+ KA-2 mokyklų strateginių partnerysčių projektas  „Do It Yourself“</vt:lpstr>
      <vt:lpstr>Projekto pagrindiniai tikslai:</vt:lpstr>
      <vt:lpstr>Projekto apčiuopiami rezultatai:</vt:lpstr>
      <vt:lpstr>Erasmus+ KA-1projektas „Tobulėjantis mokytojas- pažangesnė mokykla“, 2016-2017 m.m. </vt:lpstr>
      <vt:lpstr>Pagrindiniai tikslai:</vt:lpstr>
      <vt:lpstr>Projekto rezultatai: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Rokiškio Juozo tumo- Vaižganto  gimnazija, „Romuvos“ padalinys</dc:title>
  <dc:creator>Irena Laužadienė</dc:creator>
  <cp:lastModifiedBy>SAV7</cp:lastModifiedBy>
  <cp:revision>29</cp:revision>
  <dcterms:created xsi:type="dcterms:W3CDTF">2017-09-05T07:14:52Z</dcterms:created>
  <dcterms:modified xsi:type="dcterms:W3CDTF">2017-09-22T09:33:37Z</dcterms:modified>
</cp:coreProperties>
</file>